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ebp" ContentType="video/unknown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34"/>
  </p:notesMasterIdLst>
  <p:sldIdLst>
    <p:sldId id="309" r:id="rId2"/>
    <p:sldId id="290" r:id="rId3"/>
    <p:sldId id="291" r:id="rId4"/>
    <p:sldId id="257" r:id="rId5"/>
    <p:sldId id="272" r:id="rId6"/>
    <p:sldId id="285" r:id="rId7"/>
    <p:sldId id="302" r:id="rId8"/>
    <p:sldId id="303" r:id="rId9"/>
    <p:sldId id="304" r:id="rId10"/>
    <p:sldId id="322" r:id="rId11"/>
    <p:sldId id="301" r:id="rId12"/>
    <p:sldId id="286" r:id="rId13"/>
    <p:sldId id="287" r:id="rId14"/>
    <p:sldId id="298" r:id="rId15"/>
    <p:sldId id="299" r:id="rId16"/>
    <p:sldId id="314" r:id="rId17"/>
    <p:sldId id="315" r:id="rId18"/>
    <p:sldId id="316" r:id="rId19"/>
    <p:sldId id="319" r:id="rId20"/>
    <p:sldId id="320" r:id="rId21"/>
    <p:sldId id="321" r:id="rId22"/>
    <p:sldId id="312" r:id="rId23"/>
    <p:sldId id="307" r:id="rId24"/>
    <p:sldId id="311" r:id="rId25"/>
    <p:sldId id="313" r:id="rId26"/>
    <p:sldId id="323" r:id="rId27"/>
    <p:sldId id="317" r:id="rId28"/>
    <p:sldId id="293" r:id="rId29"/>
    <p:sldId id="294" r:id="rId30"/>
    <p:sldId id="295" r:id="rId31"/>
    <p:sldId id="296" r:id="rId32"/>
    <p:sldId id="297" r:id="rId33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A932D-93A4-4E96-AC3F-2FEE6539781C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F7AEE-D64E-4687-A9BF-9EEE08408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879037-BEEF-424A-B3A3-E6C853197CE6}" type="slidenum">
              <a:rPr lang="es-ES_tradnl" altLang="ru-RU" smtClean="0">
                <a:latin typeface="Calibri" panose="020F0502020204030204" pitchFamily="34" charset="0"/>
              </a:rPr>
              <a:pPr/>
              <a:t>1</a:t>
            </a:fld>
            <a:endParaRPr lang="es-ES_tradnl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17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94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8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42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im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6816079" cy="90024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7176122" y="2600834"/>
            <a:ext cx="4392487" cy="108026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ctr">
              <a:defRPr sz="5000" b="1" i="0" cap="all">
                <a:solidFill>
                  <a:schemeClr val="accent6">
                    <a:lumMod val="90000"/>
                    <a:lumOff val="10000"/>
                  </a:schemeClr>
                </a:solidFill>
                <a:latin typeface="Patua One" panose="02000000000000000000" pitchFamily="50" charset="0"/>
                <a:ea typeface="Lato Black" charset="0"/>
                <a:cs typeface="Lato Black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102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02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05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89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7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1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22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04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F33D3F2-025F-4044-B7FD-FE3B365DD2F7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89D4D80-8568-413D-9CD6-3EBA82977F1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94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1.webp"/><Relationship Id="rId1" Type="http://schemas.microsoft.com/office/2007/relationships/media" Target="../media/media1.webp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/>
        </p:nvSpPr>
        <p:spPr bwMode="auto">
          <a:xfrm>
            <a:off x="1982788" y="989013"/>
            <a:ext cx="5408612" cy="5807075"/>
          </a:xfrm>
          <a:prstGeom prst="rect">
            <a:avLst/>
          </a:prstGeom>
          <a:solidFill>
            <a:srgbClr val="FC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1" dirty="0"/>
          </a:p>
        </p:txBody>
      </p:sp>
      <p:pic>
        <p:nvPicPr>
          <p:cNvPr id="9219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71550"/>
            <a:ext cx="6654727" cy="5430556"/>
          </a:xfr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73938" y="2619375"/>
            <a:ext cx="4841875" cy="212566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учебно-исследовательской </a:t>
            </a:r>
            <a:r>
              <a:rPr lang="ru-RU" sz="2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 </a:t>
            </a:r>
            <a:r>
              <a:rPr lang="ru-RU" sz="2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воспитательной </a:t>
            </a:r>
            <a:r>
              <a:rPr lang="ru-RU" sz="2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оснащения гимназии</a:t>
            </a:r>
            <a:br>
              <a:rPr lang="ru-RU" sz="21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33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сентябрь, октябрь, ноябрь</a:t>
            </a:r>
            <a:br>
              <a:rPr lang="ru-RU" sz="2133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33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года</a:t>
            </a:r>
            <a:endParaRPr lang="en-US" sz="2133" cap="none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nounika.mskobr.ru/images/-dlya-shkol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382" y="1260520"/>
            <a:ext cx="1224925" cy="835101"/>
          </a:xfrm>
          <a:prstGeom prst="rect">
            <a:avLst/>
          </a:prstGeom>
          <a:noFill/>
          <a:extLst/>
        </p:spPr>
      </p:pic>
      <p:pic>
        <p:nvPicPr>
          <p:cNvPr id="9222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252538"/>
            <a:ext cx="153511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91400" y="4953000"/>
            <a:ext cx="4405313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867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endParaRPr lang="ru-RU" sz="1867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225" name="Picture 2" descr="перспекти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987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4118" y="929955"/>
            <a:ext cx="92132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Устная городская олимпиада по математике для 4-7 классов </a:t>
            </a:r>
            <a:r>
              <a:rPr lang="ru-RU" altLang="ru-RU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г.о.Самара</a:t>
            </a:r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Победители 1 тура</a:t>
            </a:r>
            <a:b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Егоров Михаил 4 в класс</a:t>
            </a:r>
            <a:b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ru-RU" alt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Покшиванова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Валерия 4 в класс</a:t>
            </a:r>
            <a:b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(Ребята приглашены 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во 2 тур</a:t>
            </a:r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)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Учитель Семенова Н. П.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b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88373" y="3834245"/>
            <a:ext cx="10453253" cy="169368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altLang="ru-RU" sz="11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Городской  конкурс чтецов «Серебряное слово» для обучающихся 1-11- х классов</a:t>
            </a:r>
            <a:br>
              <a:rPr lang="ru-RU" altLang="ru-RU" sz="11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altLang="ru-RU" sz="8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8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8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8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8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Гурбанов</a:t>
            </a:r>
            <a:r>
              <a:rPr lang="ru-RU" altLang="ru-RU" sz="8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Костя  3 А класс -  Диплом за 2 место (уч. </a:t>
            </a:r>
            <a:r>
              <a:rPr lang="ru-RU" altLang="ru-RU" sz="80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Скоробогатая</a:t>
            </a:r>
            <a:r>
              <a:rPr lang="ru-RU" altLang="ru-RU" sz="80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Н.М.) </a:t>
            </a:r>
            <a:r>
              <a:rPr lang="ru-RU" altLang="ru-RU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4" name="Picture 2" descr="перспекти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8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170"/>
            <a:ext cx="6972300" cy="89362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Профильная 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смены «</a:t>
            </a:r>
            <a:r>
              <a:rPr lang="ru-RU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Лингвомир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427" y="332509"/>
            <a:ext cx="6145112" cy="42239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основании договора о сетевом взаимодействии и сотрудничестве между МБОУ гимназией «Перспектива» </a:t>
            </a:r>
            <a:r>
              <a:rPr lang="ru-RU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г.о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Самара и «Самарским региональным центром для одаренных детей»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выявления, сопровождения и адресной поддержки одарённых и талантливых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 каждого ребенка» </a:t>
            </a:r>
            <a:endParaRPr lang="ru-RU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гимназии </a:t>
            </a:r>
            <a:r>
              <a:rPr lang="ru-RU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организована и проведена профильная смена </a:t>
            </a:r>
            <a:r>
              <a:rPr lang="ru-RU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 7-8 классов </a:t>
            </a:r>
            <a:endParaRPr lang="ru-RU" b="1" i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направления "Наука"</a:t>
            </a:r>
            <a:endParaRPr lang="ru-RU" b="1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BDCF33-F944-47DC-A886-FC2C6F0EA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74" y="3293919"/>
            <a:ext cx="5665660" cy="3470563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3" y="4255034"/>
            <a:ext cx="1807154" cy="2602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1"/>
          <a:stretch/>
        </p:blipFill>
        <p:spPr>
          <a:xfrm>
            <a:off x="6447311" y="155861"/>
            <a:ext cx="5629297" cy="33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108B21-8E43-4EDD-B7CA-BF64BD9B3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9" y="2225355"/>
            <a:ext cx="5363633" cy="40227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3CF7B-C2E4-48EA-9E23-72F871A73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79" y="744754"/>
            <a:ext cx="2395050" cy="319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F78A71-402F-464A-BEE6-2B5C1B540F29}"/>
              </a:ext>
            </a:extLst>
          </p:cNvPr>
          <p:cNvSpPr txBox="1"/>
          <p:nvPr/>
        </p:nvSpPr>
        <p:spPr>
          <a:xfrm>
            <a:off x="332508" y="1101436"/>
            <a:ext cx="61148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 2025 года</a:t>
            </a:r>
            <a:r>
              <a:rPr lang="ru-RU" sz="2000" b="0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0" i="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</a:t>
            </a:r>
            <a:r>
              <a:rPr lang="ru-RU" sz="2000" b="0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«Перспектива» была очной площадкой проведения</a:t>
            </a:r>
            <a:r>
              <a:rPr lang="ru-RU" sz="2000" b="1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III Всероссийского научно-технологического диктанта. Он проводился в рамках XII Международного форума технологического развития «Технопром-2025».</a:t>
            </a:r>
            <a:endParaRPr lang="ru-RU" sz="2000" b="0" i="0" dirty="0">
              <a:solidFill>
                <a:srgbClr val="37373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0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нем приняли участие обучающиеся 8-10 классов. Тема научно-технологического диктанта в 2025 году – </a:t>
            </a:r>
            <a:r>
              <a:rPr lang="ru-RU" sz="2000" b="1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«Технологии победы»</a:t>
            </a:r>
            <a:r>
              <a:rPr lang="ru-RU" sz="2000" b="0" i="0" dirty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Вопросы диктанта были сосредоточены на технологиях и инновациях, которые способствовали достижению успеха на фронте и в тылу в годы Великой Отечественной войны в различных сферах — от науки и медицины до информационных технологий, методов связи и разведки, которые сыграли ключевую роль в обеспечении победы.</a:t>
            </a:r>
          </a:p>
        </p:txBody>
      </p:sp>
      <p:pic>
        <p:nvPicPr>
          <p:cNvPr id="6" name="Picture 2" descr="перспекти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7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593E7-6A50-456D-9CB4-F05A0861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035676-BBFD-4F58-BC7B-235380A6D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96" y="1064938"/>
            <a:ext cx="5363633" cy="402272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E8B7C18-4451-45D0-90F0-A680A13D35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78FE5E-80EC-4F78-BFA8-1BEC5A60F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19" y="3655426"/>
            <a:ext cx="5424443" cy="30512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E48A83-8FA0-4956-BDF4-B5CABEF86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884778"/>
            <a:ext cx="5213291" cy="2932476"/>
          </a:xfrm>
          <a:prstGeom prst="rect">
            <a:avLst/>
          </a:prstGeom>
        </p:spPr>
      </p:pic>
      <p:pic>
        <p:nvPicPr>
          <p:cNvPr id="8" name="Picture 2" descr="перспекти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1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027" y="999260"/>
            <a:ext cx="8772525" cy="81915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 иностранных языков</a:t>
            </a: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49" y="1238250"/>
            <a:ext cx="9448800" cy="47434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" name="Picture 5" descr="transl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737" y="1735282"/>
            <a:ext cx="6049028" cy="424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6027" y="1818410"/>
            <a:ext cx="53409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Inter"/>
              </a:rPr>
              <a:t>Праздник иностранных языков — это уникальная возможность одновременно познакомиться с разными, культурой и традицией стран, выучить самые полезные и интересные слова и выражения, пообщаться с носителями языка, сыграть в национальные игры, выучить новый танец.</a:t>
            </a:r>
          </a:p>
          <a:p>
            <a:endParaRPr lang="ru-RU" b="1" i="1" dirty="0">
              <a:solidFill>
                <a:schemeClr val="accent5">
                  <a:lumMod val="75000"/>
                </a:schemeClr>
              </a:solidFill>
              <a:latin typeface="Inter"/>
            </a:endParaRP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Inter"/>
              </a:rPr>
              <a:t>Европейский день языков отмечается ежегодно 26 сентября. Праздник подчеркивает богатое лингвистическое и культурное многообразие разных стран, напоминает о дружественных связях между народами и призывает активно изучать иностранные языки.</a:t>
            </a:r>
          </a:p>
        </p:txBody>
      </p:sp>
      <p:pic>
        <p:nvPicPr>
          <p:cNvPr id="6" name="Picture 2" descr="перспекти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9" y="1623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6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57" y="3299580"/>
            <a:ext cx="2506308" cy="3558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05" y="124090"/>
            <a:ext cx="3768905" cy="5025207"/>
          </a:xfrm>
          <a:prstGeom prst="rect">
            <a:avLst/>
          </a:prstGeom>
        </p:spPr>
      </p:pic>
      <p:pic>
        <p:nvPicPr>
          <p:cNvPr id="8" name="Фестиваль иностранных язык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7962" y="0"/>
            <a:ext cx="5801591" cy="4171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73" y="3083214"/>
            <a:ext cx="2924174" cy="3774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4" y="2954915"/>
            <a:ext cx="2856416" cy="38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E0469-DFE7-40A0-8EA3-B69EBD15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055E8C-EB1F-4F11-A008-8877B0C07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95" y="1932709"/>
            <a:ext cx="5848324" cy="38550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Окружном этапе областного конкурса детских и молодежных агитбригад и театральных коллективов </a:t>
            </a: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спорта на войне»,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международного патриотического проекта «Парад Памяти» воспитанники театральной студии "Перспектива"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награждены Дипломом за 3 место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5D9D17-271A-47A7-97BA-C3AC77913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52" y="1518302"/>
            <a:ext cx="5559136" cy="4186725"/>
          </a:xfrm>
          <a:prstGeom prst="rect">
            <a:avLst/>
          </a:prstGeom>
        </p:spPr>
      </p:pic>
      <p:pic>
        <p:nvPicPr>
          <p:cNvPr id="6" name="Picture 2" descr="перспекти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9" y="1623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8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3012F-7EE7-4C0C-8531-CAD14229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61354A-684F-410D-A55B-398CA34CD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20" y="286603"/>
            <a:ext cx="11585864" cy="5516367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творческого объединения «Нотка» и родительских хор «Перспектива» приняли участие в VI Национальной премии в области культуры «Славься, Отечество!» в рамках празднования 80-летия Победы при поддержке профильных Региональных и Федеральных Министерств культуры и образования. Проект проводится в рамках года «Защитник Отечества - 2025».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дипломов Лауреата 1 степени, свидетельство о включении хора родителей в Международный реестр деятелей культуры среди славянских стран «Узоры Дружбы. Россия - Беларусь»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82AAF-1142-484B-91FB-8799AADEE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7" y="2514928"/>
            <a:ext cx="2928917" cy="41318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19106C-24E3-426E-B0F8-162F5424C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9348"/>
            <a:ext cx="2939476" cy="4130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2005E7-14FE-464D-9C1D-174E76BBC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34" y="2514928"/>
            <a:ext cx="2939475" cy="41173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733C12-AB14-48B1-B7BB-3343295C0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" y="2529348"/>
            <a:ext cx="2893687" cy="413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D6741-89A0-44B6-A065-A36B1574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1215B1-172B-4E9A-8EEB-56AD41D69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7" y="166255"/>
            <a:ext cx="11880274" cy="5744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Тульской области завершился 14-й Всероссийский фестиваль детских команд КВН. Самарскую область представили четыре команды, три – из Самары, от школ №№ 13, 68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«Гимназия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«Перспектива».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Гран-при фестиваля получила команда «Перспективочка» из гимназии «Перспектива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35626E-3CF1-4DFA-B962-33A5AA533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6324"/>
            <a:ext cx="6468427" cy="39340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2E80A-5F02-46AE-82E7-92C98A8755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5"/>
          <a:stretch/>
        </p:blipFill>
        <p:spPr>
          <a:xfrm>
            <a:off x="6057900" y="2538528"/>
            <a:ext cx="6449674" cy="42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21578-3B0E-4532-AE24-A5EE69DC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602" y="81982"/>
            <a:ext cx="10058400" cy="14507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830A5C-14CE-44E3-A9E5-FF69EB90B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5" y="187036"/>
            <a:ext cx="11120148" cy="572418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с Победой хор Гимназии "Акварельки" в IX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конкурсе-фестивале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"Парус мечты" .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 2 степени!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D84317-4C74-49B0-882E-8EC826DB9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8" y="1505243"/>
            <a:ext cx="4731707" cy="26615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0C0525-9C98-4E83-8600-6DF0BCCFB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849" y="1532738"/>
            <a:ext cx="3680020" cy="53527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81276B-C369-4898-844F-40A25A36A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115"/>
          <a:stretch/>
        </p:blipFill>
        <p:spPr>
          <a:xfrm>
            <a:off x="4606159" y="1490449"/>
            <a:ext cx="3827690" cy="53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/>
          <p:cNvSpPr/>
          <p:nvPr/>
        </p:nvSpPr>
        <p:spPr bwMode="auto">
          <a:xfrm>
            <a:off x="0" y="0"/>
            <a:ext cx="2590800" cy="6858000"/>
          </a:xfrm>
          <a:prstGeom prst="rect">
            <a:avLst/>
          </a:prstGeom>
          <a:solidFill>
            <a:srgbClr val="FC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3600" b="1" spc="2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ДОСТИЖЕНИЯ  ГИМНАЗИИ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409556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41" y="1184390"/>
            <a:ext cx="6502117" cy="27152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63982" y="3948546"/>
            <a:ext cx="91232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" Высокие образовательные результаты" из 310 общеобразовательных организаций РФ, получивших знак,   6 муниципальных образовательных организаций  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💫МБОУ Гимназия «Перспектива»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💫МБОУ Лицей "Технический"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💫МБАУ СМТЛ,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Лицей 131                                                                                        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💫МБОУ "Школа 120"        </a:t>
            </a:r>
            <a:r>
              <a:rPr lang="ru-RU" dirty="0" smtClean="0"/>
              <a:t>                                  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92680" y="119619"/>
            <a:ext cx="9518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Перспектива получила ЗНАК КАЧЕСТВА за высокие образовательные результаты! </a:t>
            </a: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39279"/>
            <a:ext cx="135572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9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649D8-35E4-49FC-A8B5-BBE10FC8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46CAE7-5A1D-48FD-948B-933B01381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2542"/>
            <a:ext cx="10933112" cy="5798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ТСК «Глория» Тимофей Балашов и Лидия Глазунова успешно выступили на межрегиональных соревнованиях по танцевальному спорту «Волжская Венеция 2025» в г. Балаково.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копилке ребят серебро и бронза!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866EBB-4833-4807-AF4A-9C9437961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73" y="1911420"/>
            <a:ext cx="6676451" cy="48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E4B0A-ECFE-4E3C-BD9D-7E62CA56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01FA46-AA8A-40F3-B833-E497B2BC5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26609"/>
            <a:ext cx="12126351" cy="3302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ТСК «Глория» - покоряли спортивные вершины на межрегиональном турнире по танцевальному спорту «В ритме танца», проходившем в Бузулуке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 Тимофей и Глазунова Лидия одержали победу в европейской программе и завоевали бронзовые медали в латиноамериканской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Дарья,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Елизавета, Вялова Диана, Олейникова Алиса стали финалистками в категории «Соло. Дети».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остановилась в шаге от призовых наград в категории «Соло. Юниоры».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B51077-8909-4D30-96B7-9DAD87DC5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76" y="2599119"/>
            <a:ext cx="2871861" cy="38291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988343-AC78-4483-A2F0-0CBFFDC4F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66" y="2852471"/>
            <a:ext cx="5113584" cy="37912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73028B-1A7D-4492-A432-8E0B03A78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852471"/>
            <a:ext cx="2871861" cy="38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6EDEE-992B-4ECB-ACF0-EA0851DD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922092"/>
            <a:ext cx="9599075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Районные соревнования по шахматам «Белая ладья»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22BDD1-333D-4171-B54A-E776C4062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" y="1410027"/>
            <a:ext cx="2615711" cy="37782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E01812-389B-40AB-BF53-D78D3B688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96" y="1905000"/>
            <a:ext cx="2858447" cy="41288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0078D6-3724-400E-8DAB-1889AAD5DA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11" y="2414953"/>
            <a:ext cx="2858447" cy="41288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F2C68B-E244-4DA7-B47E-5B2445705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098" y="2729131"/>
            <a:ext cx="2858448" cy="4128869"/>
          </a:xfrm>
          <a:prstGeom prst="rect">
            <a:avLst/>
          </a:prstGeom>
        </p:spPr>
      </p:pic>
      <p:pic>
        <p:nvPicPr>
          <p:cNvPr id="8" name="Picture 2" descr="перспекти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9" y="1623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/>
          <p:cNvSpPr/>
          <p:nvPr/>
        </p:nvSpPr>
        <p:spPr bwMode="auto">
          <a:xfrm>
            <a:off x="0" y="0"/>
            <a:ext cx="2590800" cy="6858000"/>
          </a:xfrm>
          <a:prstGeom prst="rect">
            <a:avLst/>
          </a:prstGeom>
          <a:solidFill>
            <a:srgbClr val="FC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2800" b="1" spc="267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ДОСТИЖЕНИЯ ПЕДАГОГОВ</a:t>
            </a:r>
            <a:endParaRPr lang="en-US" sz="2800" dirty="0"/>
          </a:p>
        </p:txBody>
      </p:sp>
      <p:sp>
        <p:nvSpPr>
          <p:cNvPr id="20482" name="AutoShape 2" descr="https://persp.ru/images/cms/thumbs/08e370b77c732f571c6abdeb92283ad348d855d0/ped_chtenia_1_auto_1500_jpeg_5_80.jpe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281387"/>
              </p:ext>
            </p:extLst>
          </p:nvPr>
        </p:nvGraphicFramePr>
        <p:xfrm>
          <a:off x="2587841" y="1168762"/>
          <a:ext cx="3613727" cy="4831774"/>
        </p:xfrm>
        <a:graphic>
          <a:graphicData uri="http://schemas.openxmlformats.org/drawingml/2006/table">
            <a:tbl>
              <a:tblPr firstRow="1" firstCol="1" bandRow="1"/>
              <a:tblGrid>
                <a:gridCol w="3613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3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профессиональный педагогический конкурс «Педагогический проект»</a:t>
                      </a:r>
                      <a:endParaRPr lang="ru-RU" sz="2400" b="1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Семенова Н.П.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Скрябина Л.А.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Симендейкина</a:t>
                      </a:r>
                      <a:r>
                        <a:rPr lang="ru-RU" sz="24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И.П.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ЗА 1 МЕСТО</a:t>
                      </a:r>
                      <a:endParaRPr lang="ru-RU" sz="2400" b="1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489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998689"/>
              </p:ext>
            </p:extLst>
          </p:nvPr>
        </p:nvGraphicFramePr>
        <p:xfrm>
          <a:off x="6198609" y="1362437"/>
          <a:ext cx="3379788" cy="477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3" imgW="3777942" imgH="5340175" progId="AcroExch.Document.DC">
                  <p:embed/>
                </p:oleObj>
              </mc:Choice>
              <mc:Fallback>
                <p:oleObj name="Acrobat Document" r:id="rId3" imgW="3777942" imgH="5340175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8609" y="1362437"/>
                        <a:ext cx="3379788" cy="477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532775"/>
              </p:ext>
            </p:extLst>
          </p:nvPr>
        </p:nvGraphicFramePr>
        <p:xfrm>
          <a:off x="9217025" y="1024299"/>
          <a:ext cx="2974975" cy="410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5" imgW="3777942" imgH="5219569" progId="AcroExch.Document.DC">
                  <p:embed/>
                </p:oleObj>
              </mc:Choice>
              <mc:Fallback>
                <p:oleObj name="Acrobat Document" r:id="rId5" imgW="3777942" imgH="5219569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7025" y="1024299"/>
                        <a:ext cx="2974975" cy="410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перспектив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8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1FAF8-2A56-4482-B635-048E8830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36" y="196949"/>
            <a:ext cx="8454044" cy="15404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5D68E-22FC-429C-ABCD-BAE1AEE91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373" y="311726"/>
            <a:ext cx="9169097" cy="5599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души поздравляем учителя русского языка и литературы Веру Андреевну Щепу с вручением Почетной Грамоты Главы города и нагрудного знака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lll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за многолетний безупречный труд и выдающиеся заслуги перед городом Самара.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BE7DB-41F9-457E-A054-A09B7EC34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70" y="2109355"/>
            <a:ext cx="6331527" cy="4748645"/>
          </a:xfrm>
          <a:prstGeom prst="rect">
            <a:avLst/>
          </a:prstGeom>
        </p:spPr>
      </p:pic>
      <p:sp>
        <p:nvSpPr>
          <p:cNvPr id="6" name="Freeform: Shape 9"/>
          <p:cNvSpPr/>
          <p:nvPr/>
        </p:nvSpPr>
        <p:spPr bwMode="auto">
          <a:xfrm>
            <a:off x="0" y="0"/>
            <a:ext cx="2590800" cy="6858000"/>
          </a:xfrm>
          <a:prstGeom prst="rect">
            <a:avLst/>
          </a:prstGeom>
          <a:solidFill>
            <a:srgbClr val="FC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2800" b="1" spc="267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ДОСТИЖЕНИЯ ПЕДАГОГОВ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58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C4B2C-AF01-44DB-BF60-D70B0CCF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361BCC-2436-4B25-99BF-D2CFBA74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855" y="176646"/>
            <a:ext cx="9511146" cy="573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Самаре наградили педагогов, реализующих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долгосрочные воспитательные проекты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особой педагогической и общественной значимости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Подведены итоги конкурса на соискание премий Губернатора Самарской области для педагогических работников образовательных учреждений Самарской области, наиболее успешно реализующих долгосрочные воспитательные проекты особой педагогической и общественной значимости. В рамках торжественной церемонии награждены 60 лучших педагогов из всех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Самарской области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ПОЗДРАВЛЯЕМ!!!!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РЫБАЛКИНА ОКСАНА АЛЕКСАНДРОВНА – ПОБЕДИТЕЛЬ ПРОЕКТА!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0CB8F5-7173-4600-9114-5E9A4CFA7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27" y="3043934"/>
            <a:ext cx="5734064" cy="3821216"/>
          </a:xfrm>
          <a:prstGeom prst="rect">
            <a:avLst/>
          </a:prstGeom>
        </p:spPr>
      </p:pic>
      <p:sp>
        <p:nvSpPr>
          <p:cNvPr id="6" name="Freeform: Shape 9"/>
          <p:cNvSpPr/>
          <p:nvPr/>
        </p:nvSpPr>
        <p:spPr bwMode="auto">
          <a:xfrm>
            <a:off x="0" y="0"/>
            <a:ext cx="2590800" cy="6858000"/>
          </a:xfrm>
          <a:prstGeom prst="rect">
            <a:avLst/>
          </a:prstGeom>
          <a:solidFill>
            <a:srgbClr val="FC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2800" b="1" spc="267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ДОСТИЖЕНИЯ ПЕДАГОГОВ</a:t>
            </a:r>
            <a:endParaRPr lang="en-US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9D64CF-7366-468B-B7F4-7D3F9C2EB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6" y="3559771"/>
            <a:ext cx="4854273" cy="323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persp.ru/images/cms/thumbs/08e370b77c732f571c6abdeb92283ad348d855d0/ped_chtenia_1_auto_1500_jpeg_5_80.jpe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875764"/>
              </p:ext>
            </p:extLst>
          </p:nvPr>
        </p:nvGraphicFramePr>
        <p:xfrm>
          <a:off x="2639291" y="160338"/>
          <a:ext cx="3002973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3002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8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профессиональный педагогический конкурс «Педагогический проект»</a:t>
                      </a:r>
                      <a:endParaRPr lang="ru-RU" sz="2400" b="1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371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81" y="7937"/>
            <a:ext cx="4468081" cy="305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Box 8"/>
          <p:cNvSpPr txBox="1">
            <a:spLocks noChangeArrowheads="1"/>
          </p:cNvSpPr>
          <p:nvPr/>
        </p:nvSpPr>
        <p:spPr bwMode="auto">
          <a:xfrm>
            <a:off x="6006344" y="3230883"/>
            <a:ext cx="260811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Из 150 заявок принято 47. </a:t>
            </a:r>
          </a:p>
          <a:p>
            <a:r>
              <a:rPr lang="ru-RU" altLang="ru-RU" dirty="0"/>
              <a:t>Программа повышения квалификации</a:t>
            </a:r>
          </a:p>
          <a:p>
            <a:r>
              <a:rPr lang="ru-RU" altLang="ru-RU" dirty="0"/>
              <a:t>на 64 часа</a:t>
            </a:r>
            <a:r>
              <a:rPr lang="ru-RU" altLang="ru-RU" dirty="0">
                <a:solidFill>
                  <a:srgbClr val="000000"/>
                </a:solidFill>
              </a:rPr>
              <a:t> учителей начальных классов</a:t>
            </a:r>
            <a:r>
              <a:rPr lang="ru-RU" altLang="ru-RU" dirty="0"/>
              <a:t>,</a:t>
            </a:r>
          </a:p>
          <a:p>
            <a:r>
              <a:rPr lang="ru-RU" altLang="ru-RU" dirty="0"/>
              <a:t> реализующих дополнительные </a:t>
            </a:r>
          </a:p>
          <a:p>
            <a:r>
              <a:rPr lang="ru-RU" altLang="ru-RU" dirty="0"/>
              <a:t>общеразвивающие  программы по математике</a:t>
            </a:r>
          </a:p>
        </p:txBody>
      </p:sp>
      <p:pic>
        <p:nvPicPr>
          <p:cNvPr id="15373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15" y="160338"/>
            <a:ext cx="293846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54" y="2957174"/>
            <a:ext cx="2837427" cy="378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: Shape 9"/>
          <p:cNvSpPr/>
          <p:nvPr/>
        </p:nvSpPr>
        <p:spPr bwMode="auto">
          <a:xfrm>
            <a:off x="0" y="0"/>
            <a:ext cx="2590800" cy="6858000"/>
          </a:xfrm>
          <a:prstGeom prst="rect">
            <a:avLst/>
          </a:prstGeom>
          <a:solidFill>
            <a:srgbClr val="FCC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2800" b="1" spc="267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ДОСТИЖЕНИЯ ПЕДАГОГОВ</a:t>
            </a:r>
            <a:endParaRPr lang="en-US" sz="2800" dirty="0"/>
          </a:p>
        </p:txBody>
      </p:sp>
      <p:pic>
        <p:nvPicPr>
          <p:cNvPr id="15369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24" y="2672335"/>
            <a:ext cx="3082062" cy="410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6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D5211-6534-4C73-94D6-D0728A0F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112543"/>
            <a:ext cx="10656916" cy="16248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E758D-A78F-4754-BAB7-8AD508CD7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971" y="0"/>
            <a:ext cx="10126399" cy="579868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C00000"/>
                </a:solidFill>
              </a:rPr>
              <a:t>Р</a:t>
            </a:r>
            <a:r>
              <a:rPr lang="ru-RU" b="1" dirty="0" smtClean="0">
                <a:solidFill>
                  <a:srgbClr val="C00000"/>
                </a:solidFill>
              </a:rPr>
              <a:t>егиональный </a:t>
            </a:r>
            <a:r>
              <a:rPr lang="ru-RU" b="1" dirty="0">
                <a:solidFill>
                  <a:srgbClr val="C00000"/>
                </a:solidFill>
              </a:rPr>
              <a:t>этап Всероссийского конкурса-фестиваля родительских хоров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Крылатое эхо Победы» КРЫЛАТОЕ ЭХО </a:t>
            </a:r>
            <a:r>
              <a:rPr lang="ru-RU" b="1" dirty="0" smtClean="0">
                <a:solidFill>
                  <a:srgbClr val="C00000"/>
                </a:solidFill>
              </a:rPr>
              <a:t>ПОБЕДЫ</a:t>
            </a:r>
          </a:p>
          <a:p>
            <a:pPr marL="0" indent="0">
              <a:buNone/>
            </a:pPr>
            <a:r>
              <a:rPr lang="ru-RU" dirty="0" smtClean="0"/>
              <a:t>Родительский </a:t>
            </a:r>
            <a:r>
              <a:rPr lang="ru-RU" dirty="0"/>
              <a:t>хор «Перспектива» выступил на большой сцене вместе с лучшими коллективами Самарской области, с финалистами конкурса. Особого внимания заслуживает нежный танцевальный номер, ставший украшением выступления.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FE711-1D41-4372-AA21-66B32E6B3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1875100"/>
            <a:ext cx="8858489" cy="49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6F1C2F-CC6D-4D1A-9FF8-C9D72AB94A1C}"/>
              </a:ext>
            </a:extLst>
          </p:cNvPr>
          <p:cNvSpPr txBox="1"/>
          <p:nvPr/>
        </p:nvSpPr>
        <p:spPr>
          <a:xfrm>
            <a:off x="1928664" y="548680"/>
            <a:ext cx="33843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Демонтаж вышедшего из строя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ограждения на крыше здания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122513-6DF6-4A6D-98D3-5A14604E8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6" y="2524194"/>
            <a:ext cx="5413578" cy="40601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E1395B-C5E0-4728-910E-882C23373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13" y="374137"/>
            <a:ext cx="5943514" cy="44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6F1C2F-CC6D-4D1A-9FF8-C9D72AB94A1C}"/>
              </a:ext>
            </a:extLst>
          </p:cNvPr>
          <p:cNvSpPr txBox="1"/>
          <p:nvPr/>
        </p:nvSpPr>
        <p:spPr>
          <a:xfrm>
            <a:off x="1928664" y="548680"/>
            <a:ext cx="33843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и установка нового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ограждения на крыше здания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FB322E-48C9-44D3-80DE-9D25A6B86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00" y="261289"/>
            <a:ext cx="5608727" cy="42065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539D8E-9263-4AA4-8345-DB87D15280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037" y="2364562"/>
            <a:ext cx="5943467" cy="368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21E7D7-98E8-4A3D-B1D6-F9E936827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43" y="1440583"/>
            <a:ext cx="4572000" cy="41338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Объект 6">
            <a:extLst>
              <a:ext uri="{FF2B5EF4-FFF2-40B4-BE49-F238E27FC236}">
                <a16:creationId xmlns:a16="http://schemas.microsoft.com/office/drawing/2014/main" id="{F99973AE-43D5-411C-8122-C78CDC16C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584" y="467519"/>
            <a:ext cx="4457700" cy="5746246"/>
          </a:xfrm>
          <a:prstGeom prst="rect">
            <a:avLst/>
          </a:prstGeom>
        </p:spPr>
      </p:pic>
      <p:pic>
        <p:nvPicPr>
          <p:cNvPr id="4" name="Picture 2" descr="перспекти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6F1C2F-CC6D-4D1A-9FF8-C9D72AB94A1C}"/>
              </a:ext>
            </a:extLst>
          </p:cNvPr>
          <p:cNvSpPr txBox="1"/>
          <p:nvPr/>
        </p:nvSpPr>
        <p:spPr>
          <a:xfrm>
            <a:off x="1811524" y="24254"/>
            <a:ext cx="8568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Ремонтные работы в помещениях гардероба,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общих холлах 1 и 2 этажах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F72404-97D1-422D-A183-3277CD7EB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927483"/>
            <a:ext cx="7830616" cy="58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6F1C2F-CC6D-4D1A-9FF8-C9D72AB94A1C}"/>
              </a:ext>
            </a:extLst>
          </p:cNvPr>
          <p:cNvSpPr txBox="1"/>
          <p:nvPr/>
        </p:nvSpPr>
        <p:spPr>
          <a:xfrm>
            <a:off x="1415480" y="155802"/>
            <a:ext cx="9361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Оснащение системой видеонаблюдения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F4B25-2A83-4586-AC16-037F28D1E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65" y="1340768"/>
            <a:ext cx="8959870" cy="499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6F1C2F-CC6D-4D1A-9FF8-C9D72AB94A1C}"/>
              </a:ext>
            </a:extLst>
          </p:cNvPr>
          <p:cNvSpPr txBox="1"/>
          <p:nvPr/>
        </p:nvSpPr>
        <p:spPr>
          <a:xfrm>
            <a:off x="1415480" y="140904"/>
            <a:ext cx="9361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Наращивание комплекса видеонаблюдения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D11F7-3EF4-490C-91BA-0A700D4F6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174264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677091"/>
              </p:ext>
            </p:extLst>
          </p:nvPr>
        </p:nvGraphicFramePr>
        <p:xfrm>
          <a:off x="6726435" y="20783"/>
          <a:ext cx="5266312" cy="6733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265">
                  <a:extLst>
                    <a:ext uri="{9D8B030D-6E8A-4147-A177-3AD203B41FA5}">
                      <a16:colId xmlns:a16="http://schemas.microsoft.com/office/drawing/2014/main" val="3377257455"/>
                    </a:ext>
                  </a:extLst>
                </a:gridCol>
                <a:gridCol w="2543947">
                  <a:extLst>
                    <a:ext uri="{9D8B030D-6E8A-4147-A177-3AD203B41FA5}">
                      <a16:colId xmlns:a16="http://schemas.microsoft.com/office/drawing/2014/main" val="3246311987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606513375"/>
                    </a:ext>
                  </a:extLst>
                </a:gridCol>
              </a:tblGrid>
              <a:tr h="38744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Предмет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Участников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825013593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Английский 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?????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1005441526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Биология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1824580613"/>
                  </a:ext>
                </a:extLst>
              </a:tr>
              <a:tr h="30594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География</a:t>
                      </a: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136547693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Информатика</a:t>
                      </a: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232489918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Искусство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2959739990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История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????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2162082847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Китайский язык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1140289187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Литература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2017142725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Математика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3184706235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Немецкий 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2130172073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Обществознание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141841070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Право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851619099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Русский язык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4269115662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>
                          <a:solidFill>
                            <a:schemeClr val="tx1"/>
                          </a:solidFill>
                          <a:effectLst/>
                        </a:rPr>
                        <a:t>Физика</a:t>
                      </a:r>
                      <a:endParaRPr lang="ru-RU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995306256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Французский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3414429110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solidFill>
                            <a:schemeClr val="tx1"/>
                          </a:solidFill>
                          <a:effectLst/>
                        </a:rPr>
                        <a:t>Химия</a:t>
                      </a:r>
                      <a:endParaRPr lang="ru-RU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????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2625611092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Экология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3539026654"/>
                  </a:ext>
                </a:extLst>
              </a:tr>
              <a:tr h="30250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Экономика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376" marR="4376" marT="4376" marB="0" anchor="b"/>
                </a:tc>
                <a:extLst>
                  <a:ext uri="{0D108BD9-81ED-4DB2-BD59-A6C34878D82A}">
                    <a16:rowId xmlns:a16="http://schemas.microsoft.com/office/drawing/2014/main" val="2045344250"/>
                  </a:ext>
                </a:extLst>
              </a:tr>
              <a:tr h="37977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Итого</a:t>
                      </a:r>
                      <a:endParaRPr lang="ru-RU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2025-2026</a:t>
                      </a:r>
                    </a:p>
                  </a:txBody>
                  <a:tcPr marL="4376" marR="4376" marT="4376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262+???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/>
                </a:tc>
                <a:extLst>
                  <a:ext uri="{0D108BD9-81ED-4DB2-BD59-A6C34878D82A}">
                    <a16:rowId xmlns:a16="http://schemas.microsoft.com/office/drawing/2014/main" val="1445674874"/>
                  </a:ext>
                </a:extLst>
              </a:tr>
              <a:tr h="40091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>
                          <a:effectLst/>
                        </a:rPr>
                        <a:t> Итого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76" marR="4376" marT="4376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2021-2022</a:t>
                      </a:r>
                      <a:endParaRPr lang="ru-RU" sz="2000" b="1" dirty="0"/>
                    </a:p>
                  </a:txBody>
                  <a:tcPr marL="4376" marR="4376" marT="4376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/>
                        <a:t>199</a:t>
                      </a:r>
                    </a:p>
                  </a:txBody>
                  <a:tcPr marL="4376" marR="4376" marT="4376" marB="0"/>
                </a:tc>
                <a:extLst>
                  <a:ext uri="{0D108BD9-81ED-4DB2-BD59-A6C34878D82A}">
                    <a16:rowId xmlns:a16="http://schemas.microsoft.com/office/drawing/2014/main" val="219620835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64885" y="0"/>
            <a:ext cx="5198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Всероссийская олимпиада школьников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258867">
            <a:off x="190911" y="1326568"/>
            <a:ext cx="3307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sz="3200" b="1" dirty="0">
                <a:solidFill>
                  <a:srgbClr val="00B050"/>
                </a:solidFill>
              </a:rPr>
              <a:t>Школьный этап завершен.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3200" b="1" dirty="0">
                <a:solidFill>
                  <a:srgbClr val="00B050"/>
                </a:solidFill>
              </a:rPr>
              <a:t>Итоги.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427621">
            <a:off x="3379496" y="1086042"/>
            <a:ext cx="3459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B050"/>
                </a:solidFill>
              </a:rPr>
              <a:t>Городской этап.</a:t>
            </a:r>
            <a:endParaRPr lang="ru-RU" dirty="0">
              <a:solidFill>
                <a:srgbClr val="00B050"/>
              </a:solidFill>
            </a:endParaRPr>
          </a:p>
          <a:p>
            <a:pPr lvl="0"/>
            <a:r>
              <a:rPr lang="ru-RU" sz="3200" b="1" dirty="0">
                <a:solidFill>
                  <a:srgbClr val="00B050"/>
                </a:solidFill>
              </a:rPr>
              <a:t>Ждем результаты.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904101"/>
              </p:ext>
            </p:extLst>
          </p:nvPr>
        </p:nvGraphicFramePr>
        <p:xfrm>
          <a:off x="110325" y="2992192"/>
          <a:ext cx="5198301" cy="3380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650">
                  <a:extLst>
                    <a:ext uri="{9D8B030D-6E8A-4147-A177-3AD203B41FA5}">
                      <a16:colId xmlns:a16="http://schemas.microsoft.com/office/drawing/2014/main" val="685250340"/>
                    </a:ext>
                  </a:extLst>
                </a:gridCol>
                <a:gridCol w="1696331">
                  <a:extLst>
                    <a:ext uri="{9D8B030D-6E8A-4147-A177-3AD203B41FA5}">
                      <a16:colId xmlns:a16="http://schemas.microsoft.com/office/drawing/2014/main" val="2523497636"/>
                    </a:ext>
                  </a:extLst>
                </a:gridCol>
                <a:gridCol w="1526320">
                  <a:extLst>
                    <a:ext uri="{9D8B030D-6E8A-4147-A177-3AD203B41FA5}">
                      <a16:colId xmlns:a16="http://schemas.microsoft.com/office/drawing/2014/main" val="669330168"/>
                    </a:ext>
                  </a:extLst>
                </a:gridCol>
              </a:tblGrid>
              <a:tr h="845038">
                <a:tc>
                  <a:txBody>
                    <a:bodyPr/>
                    <a:lstStyle/>
                    <a:p>
                      <a:r>
                        <a:rPr lang="ru-RU" sz="2400" dirty="0"/>
                        <a:t>Учебный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FF0000"/>
                          </a:solidFill>
                        </a:rPr>
                        <a:t>2025-2026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731957"/>
                  </a:ext>
                </a:extLst>
              </a:tr>
              <a:tr h="845038">
                <a:tc>
                  <a:txBody>
                    <a:bodyPr/>
                    <a:lstStyle/>
                    <a:p>
                      <a:r>
                        <a:rPr lang="ru-RU" sz="2400" dirty="0"/>
                        <a:t>Участников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787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FF0000"/>
                          </a:solidFill>
                        </a:rPr>
                        <a:t>1527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033794"/>
                  </a:ext>
                </a:extLst>
              </a:tr>
              <a:tr h="845038">
                <a:tc>
                  <a:txBody>
                    <a:bodyPr/>
                    <a:lstStyle/>
                    <a:p>
                      <a:r>
                        <a:rPr lang="ru-RU" sz="2400" dirty="0"/>
                        <a:t>Победителей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FF0000"/>
                          </a:solidFill>
                        </a:rPr>
                        <a:t>390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652893"/>
                  </a:ext>
                </a:extLst>
              </a:tr>
              <a:tr h="845038">
                <a:tc>
                  <a:txBody>
                    <a:bodyPr/>
                    <a:lstStyle/>
                    <a:p>
                      <a:r>
                        <a:rPr lang="ru-RU" sz="2400" dirty="0"/>
                        <a:t>Призёров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FF0000"/>
                          </a:solidFill>
                        </a:rPr>
                        <a:t>618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264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82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282" y="2047010"/>
            <a:ext cx="4040332" cy="4193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Михеева Анна, ученица 10 класса, </a:t>
            </a:r>
          </a:p>
          <a:p>
            <a:pPr marL="0" indent="0">
              <a:buNone/>
            </a:pPr>
            <a:r>
              <a:rPr lang="ru-RU" dirty="0"/>
              <a:t>прошла конкурсный отбор и обучение в образовательном центре «Взлёт», который функционирует в структуре автономной некоммерческой общеобразовательной организации «Областная гимназия имени Е. М. Примакова» 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CA9DA0-D73C-4D57-A0E2-DD8AA7594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32" y="1605106"/>
            <a:ext cx="6538913" cy="4359275"/>
          </a:xfrm>
          <a:prstGeom prst="rect">
            <a:avLst/>
          </a:prstGeom>
        </p:spPr>
      </p:pic>
      <p:pic>
        <p:nvPicPr>
          <p:cNvPr id="5" name="Picture 2" descr="перспекти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55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51859CD-FC59-4ACD-AD8E-332DD8274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14" y="1049577"/>
            <a:ext cx="3809386" cy="5079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FCF581-CCBB-4760-AA81-F986F614A05B}"/>
              </a:ext>
            </a:extLst>
          </p:cNvPr>
          <p:cNvSpPr txBox="1"/>
          <p:nvPr/>
        </p:nvSpPr>
        <p:spPr>
          <a:xfrm>
            <a:off x="820882" y="1748871"/>
            <a:ext cx="55184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373737"/>
                </a:solidFill>
                <a:effectLst/>
                <a:latin typeface="Roboto" panose="02000000000000000000" pitchFamily="2" charset="0"/>
              </a:rPr>
              <a:t>По итогам открытой конференции старшеклассников (10-11 классы) «Воспитание. Нравственность. Социализация. Семья» ученик 10Б класса Пронин Егор стал призером конференции в номинации «Эссе-размышление» и был награжден Дипломом Министерства Образования Самарской области.</a:t>
            </a:r>
          </a:p>
        </p:txBody>
      </p:sp>
      <p:pic>
        <p:nvPicPr>
          <p:cNvPr id="4" name="Picture 2" descr="перспекти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6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203469" y="2603645"/>
            <a:ext cx="9713912" cy="57785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dirty="0" smtClean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600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ХIV городской творческий конкурс для начинающих гуманитариев «Золотой ключик» для учащихся 2-4 классов </a:t>
            </a:r>
            <a:r>
              <a:rPr lang="ru-RU" altLang="ru-RU" dirty="0" smtClean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599425" y="2603645"/>
            <a:ext cx="10922000" cy="3608388"/>
          </a:xfrm>
        </p:spPr>
        <p:txBody>
          <a:bodyPr/>
          <a:lstStyle/>
          <a:p>
            <a:endParaRPr lang="ru-RU" altLang="ru-RU" b="1" dirty="0" smtClean="0"/>
          </a:p>
          <a:p>
            <a:endParaRPr lang="ru-RU" altLang="ru-RU" b="1" dirty="0" smtClean="0"/>
          </a:p>
          <a:p>
            <a:r>
              <a:rPr lang="ru-RU" altLang="ru-RU" b="1" dirty="0" smtClean="0">
                <a:solidFill>
                  <a:srgbClr val="373737"/>
                </a:solidFill>
                <a:latin typeface="Roboto"/>
              </a:rPr>
              <a:t>Меркулова Ксения</a:t>
            </a:r>
            <a:r>
              <a:rPr lang="ru-RU" altLang="ru-RU" dirty="0" smtClean="0">
                <a:solidFill>
                  <a:srgbClr val="373737"/>
                </a:solidFill>
                <a:latin typeface="Roboto"/>
              </a:rPr>
              <a:t>  2 а класс  секция «Иллюстраторы» номинация «Оригинальность исполнения» (уч. </a:t>
            </a:r>
            <a:r>
              <a:rPr lang="ru-RU" altLang="ru-RU" b="1" dirty="0" smtClean="0">
                <a:solidFill>
                  <a:srgbClr val="373737"/>
                </a:solidFill>
                <a:latin typeface="Roboto"/>
              </a:rPr>
              <a:t>Иванова Е.Ю.</a:t>
            </a:r>
            <a:r>
              <a:rPr lang="ru-RU" altLang="ru-RU" dirty="0" smtClean="0">
                <a:solidFill>
                  <a:srgbClr val="373737"/>
                </a:solidFill>
                <a:latin typeface="Roboto"/>
              </a:rPr>
              <a:t>)</a:t>
            </a:r>
          </a:p>
          <a:p>
            <a:r>
              <a:rPr lang="ru-RU" altLang="ru-RU" b="1" dirty="0" smtClean="0">
                <a:solidFill>
                  <a:srgbClr val="373737"/>
                </a:solidFill>
                <a:latin typeface="Roboto"/>
              </a:rPr>
              <a:t>Иванова Ульяна</a:t>
            </a:r>
            <a:r>
              <a:rPr lang="ru-RU" altLang="ru-RU" dirty="0" smtClean="0">
                <a:solidFill>
                  <a:srgbClr val="373737"/>
                </a:solidFill>
                <a:latin typeface="Roboto"/>
              </a:rPr>
              <a:t>  4 в класс секция «Великий и могучий русский язык» номинация «Эрудиция автора» (уч. </a:t>
            </a:r>
            <a:r>
              <a:rPr lang="ru-RU" altLang="ru-RU" b="1" dirty="0" smtClean="0">
                <a:solidFill>
                  <a:srgbClr val="373737"/>
                </a:solidFill>
                <a:latin typeface="Roboto"/>
              </a:rPr>
              <a:t>Семенова Н.П</a:t>
            </a:r>
            <a:r>
              <a:rPr lang="ru-RU" altLang="ru-RU" dirty="0" smtClean="0">
                <a:solidFill>
                  <a:srgbClr val="373737"/>
                </a:solidFill>
                <a:latin typeface="Roboto"/>
              </a:rPr>
              <a:t>.)</a:t>
            </a:r>
          </a:p>
        </p:txBody>
      </p:sp>
      <p:pic>
        <p:nvPicPr>
          <p:cNvPr id="4" name="Picture 2" descr="перспекти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6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6387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54" y="3373758"/>
            <a:ext cx="1803833" cy="290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3883025"/>
            <a:ext cx="27717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727075"/>
            <a:ext cx="4003675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270165" y="1153390"/>
            <a:ext cx="677992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400" dirty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Завьялов Степан, ученик 4 в класса гимназии (рук. Семенова Н.П.)  получил Диплом победителя III степени на Национальном соревновании юных исследователей и разработчиков «Шаг в будущее, Юниор».</a:t>
            </a:r>
          </a:p>
          <a:p>
            <a:r>
              <a:rPr lang="ru-RU" altLang="ru-RU" sz="2400" dirty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(г. Москва –</a:t>
            </a:r>
            <a:r>
              <a:rPr lang="ru-RU" altLang="ru-RU" sz="2400" dirty="0" err="1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наукоград</a:t>
            </a:r>
            <a:r>
              <a:rPr lang="ru-RU" altLang="ru-RU" sz="2400" dirty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Реутов, 20-22 октября 2025 года)</a:t>
            </a:r>
          </a:p>
        </p:txBody>
      </p:sp>
      <p:pic>
        <p:nvPicPr>
          <p:cNvPr id="7" name="Picture 2" descr="перспекти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4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4" y="2073564"/>
            <a:ext cx="325669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5" y="1571714"/>
            <a:ext cx="3197321" cy="45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482599" y="971550"/>
            <a:ext cx="108019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Городская </a:t>
            </a:r>
            <a:r>
              <a:rPr lang="ru-RU" altLang="ru-RU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квест</a:t>
            </a:r>
            <a:r>
              <a:rPr lang="ru-RU" altLang="ru-RU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-игра для младших школьников «Математические лабиринты» </a:t>
            </a:r>
            <a:r>
              <a:rPr lang="ru-RU" altLang="ru-RU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2" descr="перспекти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73" y="2286000"/>
            <a:ext cx="5391890" cy="40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481</TotalTime>
  <Words>1376</Words>
  <Application>Microsoft Office PowerPoint</Application>
  <PresentationFormat>Широкоэкранный</PresentationFormat>
  <Paragraphs>159</Paragraphs>
  <Slides>32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 Narrow</vt:lpstr>
      <vt:lpstr>Calibri</vt:lpstr>
      <vt:lpstr>Calibri Light</vt:lpstr>
      <vt:lpstr>Inter</vt:lpstr>
      <vt:lpstr>Lato Black</vt:lpstr>
      <vt:lpstr>Patua One</vt:lpstr>
      <vt:lpstr>Roboto</vt:lpstr>
      <vt:lpstr>Times New Roman</vt:lpstr>
      <vt:lpstr>Wingdings</vt:lpstr>
      <vt:lpstr>Ретро</vt:lpstr>
      <vt:lpstr>Acrobat Document</vt:lpstr>
      <vt:lpstr>ИТОГИ учебно-исследовательской деятельности,  воспитательной работы, оснащения гимназии за сентябрь, октябрь, ноябрь 2025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ХIV городской творческий конкурс для начинающих гуманитариев «Золотой ключик» для учащихся 2-4 классов  </vt:lpstr>
      <vt:lpstr>Презентация PowerPoint</vt:lpstr>
      <vt:lpstr>Презентация PowerPoint</vt:lpstr>
      <vt:lpstr>Презентация PowerPoint</vt:lpstr>
      <vt:lpstr>Профильная  смены «Лингвомир»</vt:lpstr>
      <vt:lpstr>Презентация PowerPoint</vt:lpstr>
      <vt:lpstr>Презентация PowerPoint</vt:lpstr>
      <vt:lpstr>Праздник иностранных языков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Районные соревнования по шахматам «Белая ладья»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МБОУ гимназия "Перспектива" г.о. Самара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Беликова Марина Михайловна</dc:creator>
  <cp:lastModifiedBy>Четвериков Виктор Борисович</cp:lastModifiedBy>
  <cp:revision>46</cp:revision>
  <cp:lastPrinted>2025-11-26T06:52:52Z</cp:lastPrinted>
  <dcterms:created xsi:type="dcterms:W3CDTF">2022-12-05T13:44:06Z</dcterms:created>
  <dcterms:modified xsi:type="dcterms:W3CDTF">2025-12-06T18:59:53Z</dcterms:modified>
</cp:coreProperties>
</file>